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8" r:id="rId5"/>
    <p:sldId id="262"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7" d="100"/>
          <a:sy n="87" d="100"/>
        </p:scale>
        <p:origin x="96"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7C5AB9-9258-4D30-A676-F1816EA0ABD7}" type="datetimeFigureOut">
              <a:rPr lang="en-US" smtClean="0"/>
              <a:t>11/11/2018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3601588927"/>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7C5AB9-9258-4D30-A676-F1816EA0ABD7}" type="datetimeFigureOut">
              <a:rPr lang="en-US" smtClean="0"/>
              <a:t>11/11/2018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2959954892"/>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7C5AB9-9258-4D30-A676-F1816EA0ABD7}" type="datetimeFigureOut">
              <a:rPr lang="en-US" smtClean="0"/>
              <a:t>11/11/2018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746938805"/>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7C5AB9-9258-4D30-A676-F1816EA0ABD7}" type="datetimeFigureOut">
              <a:rPr lang="en-US" smtClean="0"/>
              <a:t>11/11/2018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1824523493"/>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7C5AB9-9258-4D30-A676-F1816EA0ABD7}" type="datetimeFigureOut">
              <a:rPr lang="en-US" smtClean="0"/>
              <a:t>11/11/2018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1456716811"/>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7C5AB9-9258-4D30-A676-F1816EA0ABD7}" type="datetimeFigureOut">
              <a:rPr lang="en-US" smtClean="0"/>
              <a:t>11/11/2018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2045184468"/>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7C5AB9-9258-4D30-A676-F1816EA0ABD7}" type="datetimeFigureOut">
              <a:rPr lang="en-US" smtClean="0"/>
              <a:t>11/11/2018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2549514595"/>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7C5AB9-9258-4D30-A676-F1816EA0ABD7}" type="datetimeFigureOut">
              <a:rPr lang="en-US" smtClean="0"/>
              <a:t>11/11/2018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138818329"/>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7C5AB9-9258-4D30-A676-F1816EA0ABD7}" type="datetimeFigureOut">
              <a:rPr lang="en-US" smtClean="0"/>
              <a:t>11/11/2018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746275130"/>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7C5AB9-9258-4D30-A676-F1816EA0ABD7}" type="datetimeFigureOut">
              <a:rPr lang="en-US" smtClean="0"/>
              <a:t>11/11/2018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294559351"/>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7C5AB9-9258-4D30-A676-F1816EA0ABD7}" type="datetimeFigureOut">
              <a:rPr lang="en-US" smtClean="0"/>
              <a:t>11/11/2018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C90FF-0F9B-4FD9-8849-6DCCE58C798B}" type="slidenum">
              <a:rPr lang="en-US" smtClean="0"/>
              <a:t>‹#›</a:t>
            </a:fld>
            <a:endParaRPr lang="en-US"/>
          </a:p>
        </p:txBody>
      </p:sp>
    </p:spTree>
    <p:extLst>
      <p:ext uri="{BB962C8B-B14F-4D97-AF65-F5344CB8AC3E}">
        <p14:creationId xmlns:p14="http://schemas.microsoft.com/office/powerpoint/2010/main" val="730306529"/>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0000">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7C5AB9-9258-4D30-A676-F1816EA0ABD7}" type="datetimeFigureOut">
              <a:rPr lang="en-US" smtClean="0"/>
              <a:t>11/11/2018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C90FF-0F9B-4FD9-8849-6DCCE58C798B}" type="slidenum">
              <a:rPr lang="en-US" smtClean="0"/>
              <a:t>‹#›</a:t>
            </a:fld>
            <a:endParaRPr lang="en-US"/>
          </a:p>
        </p:txBody>
      </p:sp>
    </p:spTree>
    <p:extLst>
      <p:ext uri="{BB962C8B-B14F-4D97-AF65-F5344CB8AC3E}">
        <p14:creationId xmlns:p14="http://schemas.microsoft.com/office/powerpoint/2010/main" val="15495568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082842"/>
            <a:ext cx="9144000" cy="48006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b="1" dirty="0" smtClean="0">
                <a:latin typeface="Times New Roman" panose="02020603050405020304" pitchFamily="18" charset="0"/>
                <a:cs typeface="Times New Roman" panose="02020603050405020304" pitchFamily="18" charset="0"/>
              </a:rPr>
              <a:t>Team B Members</a:t>
            </a:r>
          </a:p>
          <a:p>
            <a:r>
              <a:rPr lang="en-US" dirty="0" smtClean="0">
                <a:latin typeface="Times New Roman" panose="02020603050405020304" pitchFamily="18" charset="0"/>
                <a:cs typeface="Times New Roman" panose="02020603050405020304" pitchFamily="18" charset="0"/>
              </a:rPr>
              <a:t>1. </a:t>
            </a:r>
          </a:p>
          <a:p>
            <a:r>
              <a:rPr lang="en-US" dirty="0" smtClean="0">
                <a:latin typeface="Times New Roman" panose="02020603050405020304" pitchFamily="18" charset="0"/>
                <a:cs typeface="Times New Roman" panose="02020603050405020304" pitchFamily="18" charset="0"/>
              </a:rPr>
              <a:t>2. </a:t>
            </a:r>
          </a:p>
          <a:p>
            <a:r>
              <a:rPr lang="en-US" dirty="0" smtClean="0">
                <a:latin typeface="Times New Roman" panose="02020603050405020304" pitchFamily="18" charset="0"/>
                <a:cs typeface="Times New Roman" panose="02020603050405020304" pitchFamily="18" charset="0"/>
              </a:rPr>
              <a:t>3.</a:t>
            </a:r>
          </a:p>
          <a:p>
            <a:r>
              <a:rPr lang="en-US" dirty="0" smtClean="0">
                <a:latin typeface="Times New Roman" panose="02020603050405020304" pitchFamily="18" charset="0"/>
                <a:cs typeface="Times New Roman" panose="02020603050405020304" pitchFamily="18" charset="0"/>
              </a:rPr>
              <a:t>4. </a:t>
            </a:r>
          </a:p>
          <a:p>
            <a:r>
              <a:rPr lang="en-US" b="1" dirty="0" smtClean="0">
                <a:latin typeface="Times New Roman" panose="02020603050405020304" pitchFamily="18" charset="0"/>
                <a:cs typeface="Times New Roman" panose="02020603050405020304" pitchFamily="18" charset="0"/>
              </a:rPr>
              <a:t>Questions </a:t>
            </a:r>
          </a:p>
          <a:p>
            <a:pPr algn="just"/>
            <a:r>
              <a:rPr lang="en-US" i="1" dirty="0" smtClean="0">
                <a:latin typeface="Times New Roman" panose="02020603050405020304" pitchFamily="18" charset="0"/>
                <a:cs typeface="Times New Roman" panose="02020603050405020304" pitchFamily="18" charset="0"/>
              </a:rPr>
              <a:t>2. </a:t>
            </a:r>
            <a:r>
              <a:rPr lang="en-GB" i="1" dirty="0" smtClean="0">
                <a:latin typeface="Times New Roman" panose="02020603050405020304" pitchFamily="18" charset="0"/>
                <a:cs typeface="Times New Roman" panose="02020603050405020304" pitchFamily="18" charset="0"/>
              </a:rPr>
              <a:t>Identify </a:t>
            </a:r>
            <a:r>
              <a:rPr lang="en-GB" i="1" dirty="0" err="1" smtClean="0">
                <a:latin typeface="Times New Roman" panose="02020603050405020304" pitchFamily="18" charset="0"/>
                <a:cs typeface="Times New Roman" panose="02020603050405020304" pitchFamily="18" charset="0"/>
              </a:rPr>
              <a:t>Karolinska’s</a:t>
            </a:r>
            <a:r>
              <a:rPr lang="en-GB" i="1" dirty="0" smtClean="0">
                <a:latin typeface="Times New Roman" panose="02020603050405020304" pitchFamily="18" charset="0"/>
                <a:cs typeface="Times New Roman" panose="02020603050405020304" pitchFamily="18" charset="0"/>
              </a:rPr>
              <a:t> ‘customers’ and their specific quality needs? How is </a:t>
            </a:r>
            <a:r>
              <a:rPr lang="en-GB" i="1" dirty="0" err="1" smtClean="0">
                <a:latin typeface="Times New Roman" panose="02020603050405020304" pitchFamily="18" charset="0"/>
                <a:cs typeface="Times New Roman" panose="02020603050405020304" pitchFamily="18" charset="0"/>
              </a:rPr>
              <a:t>Karolinska</a:t>
            </a:r>
            <a:r>
              <a:rPr lang="en-GB" i="1" dirty="0" smtClean="0">
                <a:latin typeface="Times New Roman" panose="02020603050405020304" pitchFamily="18" charset="0"/>
                <a:cs typeface="Times New Roman" panose="02020603050405020304" pitchFamily="18" charset="0"/>
              </a:rPr>
              <a:t> addressing their needs? </a:t>
            </a:r>
          </a:p>
          <a:p>
            <a:pPr algn="l"/>
            <a:r>
              <a:rPr lang="en-GB" i="1" dirty="0" smtClean="0">
                <a:latin typeface="Times New Roman" panose="02020603050405020304" pitchFamily="18" charset="0"/>
                <a:cs typeface="Times New Roman" panose="02020603050405020304" pitchFamily="18" charset="0"/>
              </a:rPr>
              <a:t>8. Describe two examples of how you can apply the </a:t>
            </a:r>
            <a:r>
              <a:rPr lang="en-GB" i="1" dirty="0" err="1" smtClean="0">
                <a:latin typeface="Times New Roman" panose="02020603050405020304" pitchFamily="18" charset="0"/>
                <a:cs typeface="Times New Roman" panose="02020603050405020304" pitchFamily="18" charset="0"/>
              </a:rPr>
              <a:t>Karolinska</a:t>
            </a:r>
            <a:r>
              <a:rPr lang="en-GB" i="1" dirty="0" smtClean="0">
                <a:latin typeface="Times New Roman" panose="02020603050405020304" pitchFamily="18" charset="0"/>
                <a:cs typeface="Times New Roman" panose="02020603050405020304" pitchFamily="18" charset="0"/>
              </a:rPr>
              <a:t> experience to your Healthcare System? </a:t>
            </a:r>
            <a:endParaRPr lang="en-US"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745047"/>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38033"/>
          </a:xfrm>
          <a:scene3d>
            <a:camera prst="orthographicFront"/>
            <a:lightRig rig="threePt" dir="t"/>
          </a:scene3d>
          <a:sp3d>
            <a:bevelT/>
          </a:sp3d>
        </p:spPr>
        <p:txBody>
          <a:bodyPr>
            <a:normAutofit/>
          </a:bodyPr>
          <a:lstStyle/>
          <a:p>
            <a:r>
              <a:rPr lang="en-US" sz="3600" dirty="0" err="1" smtClean="0">
                <a:latin typeface="Times New Roman" panose="02020603050405020304" pitchFamily="18" charset="0"/>
                <a:cs typeface="Times New Roman" panose="02020603050405020304" pitchFamily="18" charset="0"/>
              </a:rPr>
              <a:t>Karolinska’s</a:t>
            </a:r>
            <a:r>
              <a:rPr lang="en-US" sz="3600" dirty="0" smtClean="0">
                <a:latin typeface="Times New Roman" panose="02020603050405020304" pitchFamily="18" charset="0"/>
                <a:cs typeface="Times New Roman" panose="02020603050405020304" pitchFamily="18" charset="0"/>
              </a:rPr>
              <a:t> customers</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55821"/>
            <a:ext cx="10515600" cy="4721142"/>
          </a:xfrm>
          <a:solidFill>
            <a:schemeClr val="tx2">
              <a:lumMod val="20000"/>
              <a:lumOff val="80000"/>
            </a:schemeClr>
          </a:solidFill>
          <a:ln>
            <a:solidFill>
              <a:schemeClr val="accent1"/>
            </a:solidFill>
          </a:ln>
          <a:effectLst>
            <a:softEdge rad="31750"/>
          </a:effectLst>
        </p:spPr>
        <p:txBody>
          <a:bodyPr anchor="t">
            <a:normAutofit fontScale="92500" lnSpcReduction="10000"/>
          </a:bodyPr>
          <a:lstStyle/>
          <a:p>
            <a:r>
              <a:rPr lang="en-US" dirty="0" err="1" smtClean="0">
                <a:latin typeface="Times New Roman" panose="02020603050405020304" pitchFamily="18" charset="0"/>
                <a:cs typeface="Times New Roman" panose="02020603050405020304" pitchFamily="18" charset="0"/>
              </a:rPr>
              <a:t>Karolinska</a:t>
            </a:r>
            <a:r>
              <a:rPr lang="en-US" dirty="0" smtClean="0">
                <a:latin typeface="Times New Roman" panose="02020603050405020304" pitchFamily="18" charset="0"/>
                <a:cs typeface="Times New Roman" panose="02020603050405020304" pitchFamily="18" charset="0"/>
              </a:rPr>
              <a:t> is a premier health facility based in Europe. It collaborated with </a:t>
            </a:r>
            <a:r>
              <a:rPr lang="en-US" dirty="0" err="1" smtClean="0">
                <a:latin typeface="Times New Roman" panose="02020603050405020304" pitchFamily="18" charset="0"/>
                <a:cs typeface="Times New Roman" panose="02020603050405020304" pitchFamily="18" charset="0"/>
              </a:rPr>
              <a:t>Karolinska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Institutet</a:t>
            </a:r>
            <a:r>
              <a:rPr lang="en-US" dirty="0" smtClean="0">
                <a:latin typeface="Times New Roman" panose="02020603050405020304" pitchFamily="18" charset="0"/>
                <a:cs typeface="Times New Roman" panose="02020603050405020304" pitchFamily="18" charset="0"/>
              </a:rPr>
              <a:t> to offer development and medical break-through towards its customers who are segmented as;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Children – the hospital offers specialized </a:t>
            </a:r>
            <a:r>
              <a:rPr lang="en-US" dirty="0" err="1" smtClean="0">
                <a:latin typeface="Times New Roman" panose="02020603050405020304" pitchFamily="18" charset="0"/>
                <a:cs typeface="Times New Roman" panose="02020603050405020304" pitchFamily="18" charset="0"/>
              </a:rPr>
              <a:t>paediatric</a:t>
            </a:r>
            <a:r>
              <a:rPr lang="en-US" dirty="0" smtClean="0">
                <a:latin typeface="Times New Roman" panose="02020603050405020304" pitchFamily="18" charset="0"/>
                <a:cs typeface="Times New Roman" panose="02020603050405020304" pitchFamily="18" charset="0"/>
              </a:rPr>
              <a:t> care to children with epilepsy, burns, neonatal care, liver and kidney diseases, ECMO needs, among others. Cochlear implant needs are also done.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Dermatology patients – the hospital specializes with all areas of dermatology. Skin lymphoma, Laser treatment of </a:t>
            </a:r>
            <a:r>
              <a:rPr lang="en-US" dirty="0" err="1" smtClean="0">
                <a:latin typeface="Times New Roman" panose="02020603050405020304" pitchFamily="18" charset="0"/>
                <a:cs typeface="Times New Roman" panose="02020603050405020304" pitchFamily="18" charset="0"/>
              </a:rPr>
              <a:t>Naevus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flammaeus</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Mohs</a:t>
            </a:r>
            <a:r>
              <a:rPr lang="en-US" dirty="0" smtClean="0">
                <a:latin typeface="Times New Roman" panose="02020603050405020304" pitchFamily="18" charset="0"/>
                <a:cs typeface="Times New Roman" panose="02020603050405020304" pitchFamily="18" charset="0"/>
              </a:rPr>
              <a:t> surgery are some needs for this segment.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Adults and </a:t>
            </a:r>
            <a:r>
              <a:rPr lang="en-US" dirty="0" err="1" smtClean="0">
                <a:latin typeface="Times New Roman" panose="02020603050405020304" pitchFamily="18" charset="0"/>
                <a:cs typeface="Times New Roman" panose="02020603050405020304" pitchFamily="18" charset="0"/>
              </a:rPr>
              <a:t>chidren</a:t>
            </a:r>
            <a:r>
              <a:rPr lang="en-US" dirty="0" smtClean="0">
                <a:latin typeface="Times New Roman" panose="02020603050405020304" pitchFamily="18" charset="0"/>
                <a:cs typeface="Times New Roman" panose="02020603050405020304" pitchFamily="18" charset="0"/>
              </a:rPr>
              <a:t> in need of neurosurgery.</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Patients who need plastic surgery. </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Patients who need stem cell transplantation. </a:t>
            </a:r>
          </a:p>
          <a:p>
            <a:pPr>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1645779"/>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1161"/>
          </a:xfrm>
        </p:spPr>
        <p:txBody>
          <a:bodyPr/>
          <a:lstStyle/>
          <a:p>
            <a:r>
              <a:rPr lang="en-US" dirty="0" smtClean="0">
                <a:latin typeface="Times New Roman" panose="02020603050405020304" pitchFamily="18" charset="0"/>
                <a:cs typeface="Times New Roman" panose="02020603050405020304" pitchFamily="18" charset="0"/>
              </a:rPr>
              <a:t>Staff and management </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306286"/>
            <a:ext cx="9823269" cy="4870450"/>
          </a:xfrm>
        </p:spPr>
      </p:pic>
    </p:spTree>
    <p:extLst>
      <p:ext uri="{BB962C8B-B14F-4D97-AF65-F5344CB8AC3E}">
        <p14:creationId xmlns:p14="http://schemas.microsoft.com/office/powerpoint/2010/main" val="916629807"/>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How the needs are addressed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Essentially, quality and cost have been traded off to assemble a myriad of services in the facility. </a:t>
            </a:r>
          </a:p>
          <a:p>
            <a:r>
              <a:rPr lang="en-US" dirty="0" smtClean="0">
                <a:latin typeface="Times New Roman" panose="02020603050405020304" pitchFamily="18" charset="0"/>
                <a:cs typeface="Times New Roman" panose="02020603050405020304" pitchFamily="18" charset="0"/>
              </a:rPr>
              <a:t>The new </a:t>
            </a:r>
            <a:r>
              <a:rPr lang="en-US" dirty="0" err="1" smtClean="0">
                <a:latin typeface="Times New Roman" panose="02020603050405020304" pitchFamily="18" charset="0"/>
                <a:cs typeface="Times New Roman" panose="02020603050405020304" pitchFamily="18" charset="0"/>
              </a:rPr>
              <a:t>Karolinska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Solna</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has been expanded into a state-of-the-art that it specializes in. </a:t>
            </a:r>
          </a:p>
          <a:p>
            <a:r>
              <a:rPr lang="en-US" dirty="0" smtClean="0">
                <a:latin typeface="Times New Roman" panose="02020603050405020304" pitchFamily="18" charset="0"/>
                <a:cs typeface="Times New Roman" panose="02020603050405020304" pitchFamily="18" charset="0"/>
              </a:rPr>
              <a:t>The use of EIZO monitors has had been one of the most simplest and effective way of carrying out activities in the company. EIZO monitors ensure quality at an economical price. </a:t>
            </a:r>
          </a:p>
          <a:p>
            <a:r>
              <a:rPr lang="en-US" dirty="0" smtClean="0">
                <a:latin typeface="Times New Roman" panose="02020603050405020304" pitchFamily="18" charset="0"/>
                <a:cs typeface="Times New Roman" panose="02020603050405020304" pitchFamily="18" charset="0"/>
              </a:rPr>
              <a:t>As the head of MT X-ray unit reports, the monitors need very low maintenance. The engineer need to recheck them twice in an year. </a:t>
            </a:r>
          </a:p>
          <a:p>
            <a:r>
              <a:rPr lang="en-US" dirty="0" err="1" smtClean="0">
                <a:latin typeface="Times New Roman" panose="02020603050405020304" pitchFamily="18" charset="0"/>
                <a:cs typeface="Times New Roman" panose="02020603050405020304" pitchFamily="18" charset="0"/>
              </a:rPr>
              <a:t>RadiCS</a:t>
            </a:r>
            <a:r>
              <a:rPr lang="en-US" dirty="0" smtClean="0">
                <a:latin typeface="Times New Roman" panose="02020603050405020304" pitchFamily="18" charset="0"/>
                <a:cs typeface="Times New Roman" panose="02020603050405020304" pitchFamily="18" charset="0"/>
              </a:rPr>
              <a:t> and </a:t>
            </a:r>
            <a:r>
              <a:rPr lang="en-US" dirty="0" err="1" smtClean="0">
                <a:latin typeface="Times New Roman" panose="02020603050405020304" pitchFamily="18" charset="0"/>
                <a:cs typeface="Times New Roman" panose="02020603050405020304" pitchFamily="18" charset="0"/>
              </a:rPr>
              <a:t>RadiNET</a:t>
            </a:r>
            <a:r>
              <a:rPr lang="en-US" dirty="0" smtClean="0">
                <a:latin typeface="Times New Roman" panose="02020603050405020304" pitchFamily="18" charset="0"/>
                <a:cs typeface="Times New Roman" panose="02020603050405020304" pitchFamily="18" charset="0"/>
              </a:rPr>
              <a:t> Pro provides an excellent overview of the status on all 450 diagnostic monitors that are connected to </a:t>
            </a:r>
            <a:r>
              <a:rPr lang="en-US" dirty="0" err="1" smtClean="0">
                <a:latin typeface="Times New Roman" panose="02020603050405020304" pitchFamily="18" charset="0"/>
                <a:cs typeface="Times New Roman" panose="02020603050405020304" pitchFamily="18" charset="0"/>
              </a:rPr>
              <a:t>RadiNET</a:t>
            </a:r>
            <a:r>
              <a:rPr lang="en-US" dirty="0" smtClean="0">
                <a:latin typeface="Times New Roman" panose="02020603050405020304" pitchFamily="18" charset="0"/>
                <a:cs typeface="Times New Roman" panose="02020603050405020304" pitchFamily="18" charset="0"/>
              </a:rPr>
              <a:t> Pro.  </a:t>
            </a:r>
          </a:p>
          <a:p>
            <a:r>
              <a:rPr lang="en-US" dirty="0" smtClean="0">
                <a:latin typeface="Times New Roman" panose="02020603050405020304" pitchFamily="18" charset="0"/>
                <a:cs typeface="Times New Roman" panose="02020603050405020304" pitchFamily="18" charset="0"/>
              </a:rPr>
              <a:t>The hospital has invested in the use of advanced information systems, that has improved the functionality of the hospital.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9288333"/>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Expenditures; see the reduction over the years </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stretch>
            <a:fillRect/>
          </a:stretch>
        </p:blipFill>
        <p:spPr>
          <a:xfrm>
            <a:off x="1314994" y="1925820"/>
            <a:ext cx="9562011" cy="4196556"/>
          </a:xfrm>
          <a:prstGeom prst="rect">
            <a:avLst/>
          </a:prstGeom>
        </p:spPr>
      </p:pic>
    </p:spTree>
    <p:extLst>
      <p:ext uri="{BB962C8B-B14F-4D97-AF65-F5344CB8AC3E}">
        <p14:creationId xmlns:p14="http://schemas.microsoft.com/office/powerpoint/2010/main" val="1731608058"/>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1951"/>
            <a:ext cx="10515600" cy="1340240"/>
          </a:xfrm>
          <a:blipFill>
            <a:blip r:embed="rId2"/>
            <a:tile tx="0" ty="0" sx="100000" sy="100000" flip="none" algn="tl"/>
          </a:blipFill>
        </p:spPr>
        <p:txBody>
          <a:bodyPr>
            <a:normAutofit fontScale="90000"/>
          </a:bodyPr>
          <a:lstStyle/>
          <a:p>
            <a:r>
              <a:rPr lang="en-GB" sz="3600" i="1" dirty="0" smtClean="0">
                <a:latin typeface="Times New Roman" panose="02020603050405020304" pitchFamily="18" charset="0"/>
                <a:cs typeface="Times New Roman" panose="02020603050405020304" pitchFamily="18" charset="0"/>
              </a:rPr>
              <a:t>Describe two examples of how you can apply the </a:t>
            </a:r>
            <a:r>
              <a:rPr lang="en-GB" sz="3600" i="1" dirty="0" err="1" smtClean="0">
                <a:latin typeface="Times New Roman" panose="02020603050405020304" pitchFamily="18" charset="0"/>
                <a:cs typeface="Times New Roman" panose="02020603050405020304" pitchFamily="18" charset="0"/>
              </a:rPr>
              <a:t>Karolinska</a:t>
            </a:r>
            <a:r>
              <a:rPr lang="en-GB" sz="3600" i="1" dirty="0" smtClean="0">
                <a:latin typeface="Times New Roman" panose="02020603050405020304" pitchFamily="18" charset="0"/>
                <a:cs typeface="Times New Roman" panose="02020603050405020304" pitchFamily="18" charset="0"/>
              </a:rPr>
              <a:t> experience to your Healthcare System? </a:t>
            </a:r>
            <a:r>
              <a:rPr lang="en-US" i="1" dirty="0" smtClean="0">
                <a:latin typeface="Times New Roman" panose="02020603050405020304" pitchFamily="18" charset="0"/>
                <a:cs typeface="Times New Roman" panose="02020603050405020304" pitchFamily="18" charset="0"/>
              </a:rPr>
              <a:t/>
            </a:r>
            <a:br>
              <a:rPr lang="en-US" i="1"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r>
              <a:rPr lang="en-US" dirty="0" smtClean="0">
                <a:latin typeface="Times New Roman" panose="02020603050405020304" pitchFamily="18" charset="0"/>
                <a:cs typeface="Times New Roman" panose="02020603050405020304" pitchFamily="18" charset="0"/>
              </a:rPr>
              <a:t>The healthcare crisis is being experienced in nearly all the countries of the globe. </a:t>
            </a:r>
          </a:p>
          <a:p>
            <a:r>
              <a:rPr lang="en-US" dirty="0" smtClean="0">
                <a:latin typeface="Times New Roman" panose="02020603050405020304" pitchFamily="18" charset="0"/>
                <a:cs typeface="Times New Roman" panose="02020603050405020304" pitchFamily="18" charset="0"/>
              </a:rPr>
              <a:t>The struggle is always on how to balance the fluctuating costs of treatment with the rising demand. The health expenditure is, today a major portion of GDP. This means that the crisis is felt by everyone. </a:t>
            </a:r>
          </a:p>
          <a:p>
            <a:r>
              <a:rPr lang="en-US" dirty="0" smtClean="0">
                <a:latin typeface="Times New Roman" panose="02020603050405020304" pitchFamily="18" charset="0"/>
                <a:cs typeface="Times New Roman" panose="02020603050405020304" pitchFamily="18" charset="0"/>
              </a:rPr>
              <a:t>To apply </a:t>
            </a:r>
            <a:r>
              <a:rPr lang="en-US" dirty="0" err="1" smtClean="0">
                <a:latin typeface="Times New Roman" panose="02020603050405020304" pitchFamily="18" charset="0"/>
                <a:cs typeface="Times New Roman" panose="02020603050405020304" pitchFamily="18" charset="0"/>
              </a:rPr>
              <a:t>Karolinska’s</a:t>
            </a:r>
            <a:r>
              <a:rPr lang="en-US" dirty="0" smtClean="0">
                <a:latin typeface="Times New Roman" panose="02020603050405020304" pitchFamily="18" charset="0"/>
                <a:cs typeface="Times New Roman" panose="02020603050405020304" pitchFamily="18" charset="0"/>
              </a:rPr>
              <a:t> experience in an individual healthcare;</a:t>
            </a:r>
          </a:p>
          <a:p>
            <a:pPr marL="514350" indent="-514350">
              <a:buFont typeface="+mj-lt"/>
              <a:buAutoNum type="alphaUcPeriod"/>
            </a:pPr>
            <a:r>
              <a:rPr lang="en-US" dirty="0" smtClean="0">
                <a:latin typeface="Times New Roman" panose="02020603050405020304" pitchFamily="18" charset="0"/>
                <a:cs typeface="Times New Roman" panose="02020603050405020304" pitchFamily="18" charset="0"/>
              </a:rPr>
              <a:t>Integrating the use of advanced information systems in the facility is the priority intervention. Communication strategy is very prime in any organization regardless of the business conduit. Ideally through a definite communication system, the facility will transform its business by turning to the pressing matters as a priority.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9712940"/>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74128"/>
          </a:xfrm>
          <a:blipFill>
            <a:blip r:embed="rId2"/>
            <a:tile tx="0" ty="0" sx="100000" sy="100000" flip="none" algn="tl"/>
          </a:blipFill>
        </p:spPr>
        <p:txBody>
          <a:bodyPr/>
          <a:lstStyle/>
          <a:p>
            <a:r>
              <a:rPr lang="en-US" dirty="0" smtClean="0">
                <a:latin typeface="Times New Roman" panose="02020603050405020304" pitchFamily="18" charset="0"/>
                <a:cs typeface="Times New Roman" panose="02020603050405020304" pitchFamily="18" charset="0"/>
              </a:rPr>
              <a:t>Cont.’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28011"/>
            <a:ext cx="10515600" cy="4648952"/>
          </a:xfrm>
          <a:gradFill flip="none" rotWithShape="1">
            <a:gsLst>
              <a:gs pos="0">
                <a:schemeClr val="accent5">
                  <a:lumMod val="0"/>
                  <a:lumOff val="100000"/>
                </a:schemeClr>
              </a:gs>
              <a:gs pos="62000">
                <a:schemeClr val="accent5">
                  <a:lumMod val="0"/>
                  <a:lumOff val="100000"/>
                </a:schemeClr>
              </a:gs>
              <a:gs pos="93000">
                <a:schemeClr val="accent5">
                  <a:lumMod val="40000"/>
                  <a:lumOff val="60000"/>
                </a:schemeClr>
              </a:gs>
            </a:gsLst>
            <a:path path="circle">
              <a:fillToRect l="50000" t="-80000" r="50000" b="180000"/>
            </a:path>
            <a:tileRect/>
          </a:gradFill>
        </p:spPr>
        <p:txBody>
          <a:bodyPr>
            <a:normAutofit lnSpcReduction="10000"/>
          </a:bodyPr>
          <a:lstStyle/>
          <a:p>
            <a:pPr marL="0" indent="0">
              <a:buNone/>
            </a:pPr>
            <a:r>
              <a:rPr lang="en-US" dirty="0" smtClean="0">
                <a:latin typeface="Times New Roman" panose="02020603050405020304" pitchFamily="18" charset="0"/>
                <a:cs typeface="Times New Roman" panose="02020603050405020304" pitchFamily="18" charset="0"/>
              </a:rPr>
              <a:t>B. Introducing market principles, i.e. the customer and provider split. Like </a:t>
            </a:r>
            <a:r>
              <a:rPr lang="en-US" dirty="0" err="1" smtClean="0">
                <a:latin typeface="Times New Roman" panose="02020603050405020304" pitchFamily="18" charset="0"/>
                <a:cs typeface="Times New Roman" panose="02020603050405020304" pitchFamily="18" charset="0"/>
              </a:rPr>
              <a:t>Karolinska</a:t>
            </a:r>
            <a:r>
              <a:rPr lang="en-US" dirty="0" smtClean="0">
                <a:latin typeface="Times New Roman" panose="02020603050405020304" pitchFamily="18" charset="0"/>
                <a:cs typeface="Times New Roman" panose="02020603050405020304" pitchFamily="18" charset="0"/>
              </a:rPr>
              <a:t> has defined its service packages and how its has split its services into departments like the children’s, the same way an individual health facility will need to define its market and the services it offers. </a:t>
            </a:r>
          </a:p>
          <a:p>
            <a:r>
              <a:rPr lang="en-US" dirty="0" smtClean="0">
                <a:latin typeface="Times New Roman" panose="02020603050405020304" pitchFamily="18" charset="0"/>
                <a:cs typeface="Times New Roman" panose="02020603050405020304" pitchFamily="18" charset="0"/>
              </a:rPr>
              <a:t>Also, the use of generic drugs and purchasing in bulk and lowering of care level is a good way f trading off quality and cost. </a:t>
            </a:r>
          </a:p>
          <a:p>
            <a:r>
              <a:rPr lang="en-US" dirty="0" smtClean="0">
                <a:latin typeface="Times New Roman" panose="02020603050405020304" pitchFamily="18" charset="0"/>
                <a:cs typeface="Times New Roman" panose="02020603050405020304" pitchFamily="18" charset="0"/>
              </a:rPr>
              <a:t>In any way possible, increase resource commitment through ways that work for your patients. Taxation is somehow unpopular, just like </a:t>
            </a:r>
            <a:r>
              <a:rPr lang="en-US" dirty="0" err="1" smtClean="0">
                <a:latin typeface="Times New Roman" panose="02020603050405020304" pitchFamily="18" charset="0"/>
                <a:cs typeface="Times New Roman" panose="02020603050405020304" pitchFamily="18" charset="0"/>
              </a:rPr>
              <a:t>Karolinska</a:t>
            </a:r>
            <a:r>
              <a:rPr lang="en-US" dirty="0" smtClean="0">
                <a:latin typeface="Times New Roman" panose="02020603050405020304" pitchFamily="18" charset="0"/>
                <a:cs typeface="Times New Roman" panose="02020603050405020304" pitchFamily="18" charset="0"/>
              </a:rPr>
              <a:t>, don’t use it. </a:t>
            </a:r>
          </a:p>
          <a:p>
            <a:r>
              <a:rPr lang="en-US" dirty="0" smtClean="0">
                <a:latin typeface="Times New Roman" panose="02020603050405020304" pitchFamily="18" charset="0"/>
                <a:cs typeface="Times New Roman" panose="02020603050405020304" pitchFamily="18" charset="0"/>
              </a:rPr>
              <a:t>Install technology that will work your services effectively.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589122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Vertic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arn(inVertical)">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mph" presetSubtype="0" fill="hold" grpId="1" nodeType="clickEffect">
                                  <p:stCondLst>
                                    <p:cond delay="0"/>
                                  </p:stCondLst>
                                  <p:childTnLst>
                                    <p:anim calcmode="discrete" valueType="str">
                                      <p:cBhvr override="childStyle">
                                        <p:cTn id="31" dur="2000" fill="hold"/>
                                        <p:tgtEl>
                                          <p:spTgt spid="3">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mph" presetSubtype="0" fill="hold" grpId="1" nodeType="clickEffect">
                                  <p:stCondLst>
                                    <p:cond delay="0"/>
                                  </p:stCondLst>
                                  <p:childTnLst>
                                    <p:anim calcmode="discrete" valueType="str">
                                      <p:cBhvr override="childStyle">
                                        <p:cTn id="35" dur="2000" fill="hold"/>
                                        <p:tgtEl>
                                          <p:spTgt spid="3">
                                            <p:txEl>
                                              <p:pRg st="1" end="1"/>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36" fill="hold">
                      <p:stCondLst>
                        <p:cond delay="indefinite"/>
                      </p:stCondLst>
                      <p:childTnLst>
                        <p:par>
                          <p:cTn id="37" fill="hold">
                            <p:stCondLst>
                              <p:cond delay="0"/>
                            </p:stCondLst>
                            <p:childTnLst>
                              <p:par>
                                <p:cTn id="38" presetID="10" presetClass="emph" presetSubtype="0" fill="hold" grpId="1" nodeType="clickEffect">
                                  <p:stCondLst>
                                    <p:cond delay="0"/>
                                  </p:stCondLst>
                                  <p:childTnLst>
                                    <p:anim calcmode="discrete" valueType="str">
                                      <p:cBhvr override="childStyle">
                                        <p:cTn id="39" dur="2000" fill="hold"/>
                                        <p:tgtEl>
                                          <p:spTgt spid="3">
                                            <p:txEl>
                                              <p:pRg st="2" end="2"/>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mph" presetSubtype="0" fill="hold" grpId="1" nodeType="clickEffect">
                                  <p:stCondLst>
                                    <p:cond delay="0"/>
                                  </p:stCondLst>
                                  <p:childTnLst>
                                    <p:anim calcmode="discrete" valueType="str">
                                      <p:cBhvr override="childStyle">
                                        <p:cTn id="43" dur="2000" fill="hold"/>
                                        <p:tgtEl>
                                          <p:spTgt spid="3">
                                            <p:txEl>
                                              <p:pRg st="3" end="3"/>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2" nodeType="clickEffect">
                                  <p:stCondLst>
                                    <p:cond delay="0"/>
                                  </p:stCondLst>
                                  <p:childTnLst>
                                    <p:set>
                                      <p:cBhvr>
                                        <p:cTn id="47" dur="1" fill="hold">
                                          <p:stCondLst>
                                            <p:cond delay="0"/>
                                          </p:stCondLst>
                                        </p:cTn>
                                        <p:tgtEl>
                                          <p:spTgt spid="3">
                                            <p:bg/>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2" nodeType="clickEffect">
                                  <p:stCondLst>
                                    <p:cond delay="0"/>
                                  </p:stCondLst>
                                  <p:childTnLst>
                                    <p:set>
                                      <p:cBhvr>
                                        <p:cTn id="5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2" nodeType="clickEffect">
                                  <p:stCondLst>
                                    <p:cond delay="0"/>
                                  </p:stCondLst>
                                  <p:childTnLst>
                                    <p:set>
                                      <p:cBhvr>
                                        <p:cTn id="5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2" nodeType="clickEffect">
                                  <p:stCondLst>
                                    <p:cond delay="0"/>
                                  </p:stCondLst>
                                  <p:childTnLst>
                                    <p:set>
                                      <p:cBhvr>
                                        <p:cTn id="5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2" nodeType="clickEffect">
                                  <p:stCondLst>
                                    <p:cond delay="0"/>
                                  </p:stCondLst>
                                  <p:childTnLst>
                                    <p:set>
                                      <p:cBhvr>
                                        <p:cTn id="6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3" grpId="1" build="p"/>
      <p:bldP spid="3" grpId="2"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574</Words>
  <Application>Microsoft Office PowerPoint</Application>
  <PresentationFormat>Widescreen</PresentationFormat>
  <Paragraphs>34</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Times New Roman</vt:lpstr>
      <vt:lpstr>Wingdings</vt:lpstr>
      <vt:lpstr>Office Theme</vt:lpstr>
      <vt:lpstr>PowerPoint Presentation</vt:lpstr>
      <vt:lpstr>Karolinska’s customers</vt:lpstr>
      <vt:lpstr>Staff and management </vt:lpstr>
      <vt:lpstr>How the needs are addressed </vt:lpstr>
      <vt:lpstr>Expenditures; see the reduction over the years </vt:lpstr>
      <vt:lpstr>Describe two examples of how you can apply the Karolinska experience to your Healthcare System?  </vt:lpstr>
      <vt:lpstr>Cont.’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19</cp:revision>
  <dcterms:created xsi:type="dcterms:W3CDTF">2018-11-10T16:16:50Z</dcterms:created>
  <dcterms:modified xsi:type="dcterms:W3CDTF">2018-11-11T19:42:16Z</dcterms:modified>
</cp:coreProperties>
</file>